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" name="Shape 14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99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09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19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29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39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9" name="Screenshot 2025-11-03 at 6.46.07 PM.png" descr="Screenshot 2025-11-03 at 6.46.07 PM.png"/>
          <p:cNvPicPr>
            <a:picLocks noChangeAspect="1"/>
          </p:cNvPicPr>
          <p:nvPr/>
        </p:nvPicPr>
        <p:blipFill>
          <a:blip r:embed="rId2">
            <a:extLst/>
          </a:blip>
          <a:srcRect l="3247" t="0" r="0" b="918"/>
          <a:stretch>
            <a:fillRect/>
          </a:stretch>
        </p:blipFill>
        <p:spPr>
          <a:xfrm>
            <a:off x="-18970" y="-14771"/>
            <a:ext cx="1632858" cy="157091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9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9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9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9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69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79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89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31519" y="110489"/>
            <a:ext cx="13167362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31519" y="1920239"/>
            <a:ext cx="13167362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Text 0"/>
          <p:cNvSpPr txBox="1"/>
          <p:nvPr/>
        </p:nvSpPr>
        <p:spPr>
          <a:xfrm>
            <a:off x="793790" y="2781775"/>
            <a:ext cx="7556422" cy="67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48423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Book Odyssey - The Book Trial</a:t>
            </a:r>
          </a:p>
        </p:txBody>
      </p:sp>
      <p:sp>
        <p:nvSpPr>
          <p:cNvPr id="151" name="Text 1"/>
          <p:cNvSpPr txBox="1"/>
          <p:nvPr/>
        </p:nvSpPr>
        <p:spPr>
          <a:xfrm>
            <a:off x="793790" y="4539496"/>
            <a:ext cx="4929486" cy="331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74655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 MySQL-Based C2C Marketplace for Academic Books</a:t>
            </a:r>
          </a:p>
        </p:txBody>
      </p:sp>
      <p:sp>
        <p:nvSpPr>
          <p:cNvPr id="152" name="Text 2"/>
          <p:cNvSpPr txBox="1"/>
          <p:nvPr/>
        </p:nvSpPr>
        <p:spPr>
          <a:xfrm>
            <a:off x="793790" y="5157549"/>
            <a:ext cx="4060081" cy="261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74655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Database Management System Project | B.Tech 2nd Year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 0"/>
          <p:cNvSpPr txBox="1"/>
          <p:nvPr/>
        </p:nvSpPr>
        <p:spPr>
          <a:xfrm>
            <a:off x="793789" y="1014054"/>
            <a:ext cx="11143954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484237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Implementation Status &amp; Technical Validation</a:t>
            </a:r>
          </a:p>
        </p:txBody>
      </p:sp>
      <p:pic>
        <p:nvPicPr>
          <p:cNvPr id="25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90" y="2204798"/>
            <a:ext cx="226815" cy="226815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1"/>
          <p:cNvSpPr/>
          <p:nvPr/>
        </p:nvSpPr>
        <p:spPr>
          <a:xfrm>
            <a:off x="793789" y="2531506"/>
            <a:ext cx="6407946" cy="30481"/>
          </a:xfrm>
          <a:prstGeom prst="rect">
            <a:avLst/>
          </a:prstGeom>
          <a:solidFill>
            <a:srgbClr val="D3C5B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52" name="Text 2"/>
          <p:cNvSpPr txBox="1"/>
          <p:nvPr/>
        </p:nvSpPr>
        <p:spPr>
          <a:xfrm>
            <a:off x="793790" y="2705813"/>
            <a:ext cx="3584737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746558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Database Schema Complete</a:t>
            </a:r>
          </a:p>
        </p:txBody>
      </p:sp>
      <p:sp>
        <p:nvSpPr>
          <p:cNvPr id="253" name="Text 3"/>
          <p:cNvSpPr txBox="1"/>
          <p:nvPr/>
        </p:nvSpPr>
        <p:spPr>
          <a:xfrm>
            <a:off x="793789" y="3196233"/>
            <a:ext cx="6407946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Normalised 8-table design with referential integrity and ER diagram validated</a:t>
            </a:r>
          </a:p>
        </p:txBody>
      </p:sp>
      <p:pic>
        <p:nvPicPr>
          <p:cNvPr id="254" name="Image 1" descr="Imag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8548" y="2204798"/>
            <a:ext cx="226815" cy="226815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hape 4"/>
          <p:cNvSpPr/>
          <p:nvPr/>
        </p:nvSpPr>
        <p:spPr>
          <a:xfrm>
            <a:off x="7428548" y="2531506"/>
            <a:ext cx="6408064" cy="30481"/>
          </a:xfrm>
          <a:prstGeom prst="rect">
            <a:avLst/>
          </a:prstGeom>
          <a:solidFill>
            <a:srgbClr val="D3C5B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56" name="Text 5"/>
          <p:cNvSpPr txBox="1"/>
          <p:nvPr/>
        </p:nvSpPr>
        <p:spPr>
          <a:xfrm>
            <a:off x="7428548" y="2705813"/>
            <a:ext cx="3693741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746558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Backend Architecture Defined</a:t>
            </a:r>
          </a:p>
        </p:txBody>
      </p:sp>
      <p:sp>
        <p:nvSpPr>
          <p:cNvPr id="257" name="Text 6"/>
          <p:cNvSpPr txBox="1"/>
          <p:nvPr/>
        </p:nvSpPr>
        <p:spPr>
          <a:xfrm>
            <a:off x="7428548" y="3196233"/>
            <a:ext cx="6408064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20+ RESTful endpoints planned with JWT authentication and security protocols</a:t>
            </a:r>
          </a:p>
        </p:txBody>
      </p:sp>
      <p:pic>
        <p:nvPicPr>
          <p:cNvPr id="258" name="Image 2" descr="Imag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90" y="4347209"/>
            <a:ext cx="226815" cy="226815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hape 7"/>
          <p:cNvSpPr/>
          <p:nvPr/>
        </p:nvSpPr>
        <p:spPr>
          <a:xfrm>
            <a:off x="793789" y="4673917"/>
            <a:ext cx="6407946" cy="30481"/>
          </a:xfrm>
          <a:prstGeom prst="rect">
            <a:avLst/>
          </a:prstGeom>
          <a:solidFill>
            <a:srgbClr val="D3C5B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0" name="Text 8"/>
          <p:cNvSpPr txBox="1"/>
          <p:nvPr/>
        </p:nvSpPr>
        <p:spPr>
          <a:xfrm>
            <a:off x="793790" y="4848225"/>
            <a:ext cx="2714750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746558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Security Implemented</a:t>
            </a:r>
          </a:p>
        </p:txBody>
      </p:sp>
      <p:sp>
        <p:nvSpPr>
          <p:cNvPr id="261" name="Text 9"/>
          <p:cNvSpPr txBox="1"/>
          <p:nvPr/>
        </p:nvSpPr>
        <p:spPr>
          <a:xfrm>
            <a:off x="793789" y="5338643"/>
            <a:ext cx="6407946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Bcrypt password hashing, input validation, SQL injection prevention, protected routes</a:t>
            </a:r>
          </a:p>
        </p:txBody>
      </p:sp>
      <p:pic>
        <p:nvPicPr>
          <p:cNvPr id="262" name="Image 3" descr="Imag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8548" y="4347209"/>
            <a:ext cx="226815" cy="226815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hape 10"/>
          <p:cNvSpPr/>
          <p:nvPr/>
        </p:nvSpPr>
        <p:spPr>
          <a:xfrm>
            <a:off x="7428548" y="4673917"/>
            <a:ext cx="6408064" cy="30481"/>
          </a:xfrm>
          <a:prstGeom prst="rect">
            <a:avLst/>
          </a:prstGeom>
          <a:solidFill>
            <a:srgbClr val="D3C5B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4" name="Text 11"/>
          <p:cNvSpPr txBox="1"/>
          <p:nvPr/>
        </p:nvSpPr>
        <p:spPr>
          <a:xfrm>
            <a:off x="7428548" y="4848225"/>
            <a:ext cx="2016113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746558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Testing Strategy</a:t>
            </a:r>
          </a:p>
        </p:txBody>
      </p:sp>
      <p:sp>
        <p:nvSpPr>
          <p:cNvPr id="265" name="Text 12"/>
          <p:cNvSpPr txBox="1"/>
          <p:nvPr/>
        </p:nvSpPr>
        <p:spPr>
          <a:xfrm>
            <a:off x="7428548" y="5338643"/>
            <a:ext cx="6408064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Unit, integration, and database transaction testing for data integrity assurance</a:t>
            </a:r>
          </a:p>
        </p:txBody>
      </p:sp>
      <p:sp>
        <p:nvSpPr>
          <p:cNvPr id="266" name="Text 13"/>
          <p:cNvSpPr txBox="1"/>
          <p:nvPr/>
        </p:nvSpPr>
        <p:spPr>
          <a:xfrm>
            <a:off x="793790" y="6489620"/>
            <a:ext cx="13042822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b="1"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pPr>
            <a:r>
              <a:t>Performance Optimisations</a:t>
            </a:r>
            <a:r>
              <a:rPr b="0"/>
              <a:t>: Indexed columns for rapid queries, prepared statements, and location-based search optimisation ensure scalable, efficient operations.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Text 0"/>
          <p:cNvSpPr txBox="1"/>
          <p:nvPr/>
        </p:nvSpPr>
        <p:spPr>
          <a:xfrm>
            <a:off x="793790" y="1920477"/>
            <a:ext cx="5386239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484237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Project Achievements</a:t>
            </a:r>
          </a:p>
        </p:txBody>
      </p:sp>
      <p:sp>
        <p:nvSpPr>
          <p:cNvPr id="270" name="Shape 1"/>
          <p:cNvSpPr/>
          <p:nvPr/>
        </p:nvSpPr>
        <p:spPr>
          <a:xfrm>
            <a:off x="793790" y="2969418"/>
            <a:ext cx="7556421" cy="3339705"/>
          </a:xfrm>
          <a:prstGeom prst="roundRect">
            <a:avLst>
              <a:gd name="adj" fmla="val 1019"/>
            </a:avLst>
          </a:prstGeom>
          <a:solidFill>
            <a:srgbClr val="EEE8DD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1" name="Shape 2"/>
          <p:cNvSpPr/>
          <p:nvPr/>
        </p:nvSpPr>
        <p:spPr>
          <a:xfrm>
            <a:off x="793790" y="2969418"/>
            <a:ext cx="3778211" cy="2032755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2" name="Text 3"/>
          <p:cNvSpPr txBox="1"/>
          <p:nvPr/>
        </p:nvSpPr>
        <p:spPr>
          <a:xfrm>
            <a:off x="1020603" y="3196233"/>
            <a:ext cx="3324583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746558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Database-Driven Solution</a:t>
            </a:r>
          </a:p>
        </p:txBody>
      </p:sp>
      <p:sp>
        <p:nvSpPr>
          <p:cNvPr id="273" name="Text 4"/>
          <p:cNvSpPr txBox="1"/>
          <p:nvPr/>
        </p:nvSpPr>
        <p:spPr>
          <a:xfrm>
            <a:off x="1020603" y="4040980"/>
            <a:ext cx="3324583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Comprehensive system addressing real student needs</a:t>
            </a:r>
          </a:p>
        </p:txBody>
      </p:sp>
      <p:sp>
        <p:nvSpPr>
          <p:cNvPr id="274" name="Shape 5"/>
          <p:cNvSpPr/>
          <p:nvPr/>
        </p:nvSpPr>
        <p:spPr>
          <a:xfrm>
            <a:off x="4572000" y="2969418"/>
            <a:ext cx="3778211" cy="2032755"/>
          </a:xfrm>
          <a:prstGeom prst="rect">
            <a:avLst/>
          </a:prstGeom>
          <a:solidFill>
            <a:srgbClr val="EEE8DD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5" name="Shape 6"/>
          <p:cNvSpPr/>
          <p:nvPr/>
        </p:nvSpPr>
        <p:spPr>
          <a:xfrm>
            <a:off x="4572000" y="2969418"/>
            <a:ext cx="30481" cy="2032755"/>
          </a:xfrm>
          <a:prstGeom prst="roundRect">
            <a:avLst>
              <a:gd name="adj" fmla="val 50000"/>
            </a:avLst>
          </a:prstGeom>
          <a:solidFill>
            <a:srgbClr val="D4CEC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6" name="Text 7"/>
          <p:cNvSpPr txBox="1"/>
          <p:nvPr/>
        </p:nvSpPr>
        <p:spPr>
          <a:xfrm>
            <a:off x="4798814" y="3196233"/>
            <a:ext cx="2839306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746558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Technical Competence</a:t>
            </a:r>
          </a:p>
        </p:txBody>
      </p:sp>
      <p:sp>
        <p:nvSpPr>
          <p:cNvPr id="277" name="Text 8"/>
          <p:cNvSpPr txBox="1"/>
          <p:nvPr/>
        </p:nvSpPr>
        <p:spPr>
          <a:xfrm>
            <a:off x="4798814" y="3686650"/>
            <a:ext cx="3324583" cy="104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Full-stack development with normalised schema and secure APIs</a:t>
            </a:r>
          </a:p>
        </p:txBody>
      </p:sp>
      <p:sp>
        <p:nvSpPr>
          <p:cNvPr id="278" name="Shape 9"/>
          <p:cNvSpPr/>
          <p:nvPr/>
        </p:nvSpPr>
        <p:spPr>
          <a:xfrm>
            <a:off x="793790" y="5002172"/>
            <a:ext cx="7556422" cy="1306950"/>
          </a:xfrm>
          <a:prstGeom prst="rect">
            <a:avLst/>
          </a:prstGeom>
          <a:solidFill>
            <a:srgbClr val="EEE8DD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9" name="Shape 10"/>
          <p:cNvSpPr/>
          <p:nvPr/>
        </p:nvSpPr>
        <p:spPr>
          <a:xfrm>
            <a:off x="793790" y="5002172"/>
            <a:ext cx="7556421" cy="30481"/>
          </a:xfrm>
          <a:prstGeom prst="roundRect">
            <a:avLst>
              <a:gd name="adj" fmla="val 50000"/>
            </a:avLst>
          </a:prstGeom>
          <a:solidFill>
            <a:srgbClr val="D4CEC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0" name="Text 11"/>
          <p:cNvSpPr txBox="1"/>
          <p:nvPr/>
        </p:nvSpPr>
        <p:spPr>
          <a:xfrm>
            <a:off x="1020603" y="5228987"/>
            <a:ext cx="2388693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746558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Measurable Impact</a:t>
            </a:r>
          </a:p>
        </p:txBody>
      </p:sp>
      <p:sp>
        <p:nvSpPr>
          <p:cNvPr id="281" name="Text 12"/>
          <p:cNvSpPr txBox="1"/>
          <p:nvPr/>
        </p:nvSpPr>
        <p:spPr>
          <a:xfrm>
            <a:off x="1020604" y="5719405"/>
            <a:ext cx="6589428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Sustainable platform with proven societal and environmental benefits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 0"/>
          <p:cNvSpPr txBox="1"/>
          <p:nvPr/>
        </p:nvSpPr>
        <p:spPr>
          <a:xfrm>
            <a:off x="769620" y="604717"/>
            <a:ext cx="7298389" cy="674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400"/>
              </a:lnSpc>
              <a:defRPr sz="4300">
                <a:solidFill>
                  <a:srgbClr val="484237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Future Roadmap &amp; Innovation</a:t>
            </a:r>
          </a:p>
        </p:txBody>
      </p:sp>
      <p:pic>
        <p:nvPicPr>
          <p:cNvPr id="28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2010" y="1738253"/>
            <a:ext cx="329804" cy="329804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Text 1"/>
          <p:cNvSpPr txBox="1"/>
          <p:nvPr/>
        </p:nvSpPr>
        <p:spPr>
          <a:xfrm>
            <a:off x="1484113" y="1731526"/>
            <a:ext cx="3703788" cy="33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746558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AI-Powered Recommendations</a:t>
            </a:r>
          </a:p>
        </p:txBody>
      </p:sp>
      <p:sp>
        <p:nvSpPr>
          <p:cNvPr id="286" name="Text 2"/>
          <p:cNvSpPr txBox="1"/>
          <p:nvPr/>
        </p:nvSpPr>
        <p:spPr>
          <a:xfrm>
            <a:off x="1484113" y="2207061"/>
            <a:ext cx="6997825" cy="323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Intelligent matching based on course enrollment and reading preferences</a:t>
            </a:r>
          </a:p>
        </p:txBody>
      </p:sp>
      <p:pic>
        <p:nvPicPr>
          <p:cNvPr id="287" name="Image 1" descr="Imag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2010" y="3005315"/>
            <a:ext cx="329804" cy="329804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Text 3"/>
          <p:cNvSpPr txBox="1"/>
          <p:nvPr/>
        </p:nvSpPr>
        <p:spPr>
          <a:xfrm>
            <a:off x="1484113" y="2998589"/>
            <a:ext cx="2162580" cy="33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746558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Mobile Application</a:t>
            </a:r>
          </a:p>
        </p:txBody>
      </p:sp>
      <p:sp>
        <p:nvSpPr>
          <p:cNvPr id="289" name="Text 4"/>
          <p:cNvSpPr txBox="1"/>
          <p:nvPr/>
        </p:nvSpPr>
        <p:spPr>
          <a:xfrm>
            <a:off x="1484113" y="3474125"/>
            <a:ext cx="5881007" cy="323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React Native app with push notifications for real-time updates</a:t>
            </a:r>
          </a:p>
        </p:txBody>
      </p:sp>
      <p:pic>
        <p:nvPicPr>
          <p:cNvPr id="290" name="Image 2" descr="Imag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2010" y="4272379"/>
            <a:ext cx="329804" cy="329804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Text 5"/>
          <p:cNvSpPr txBox="1"/>
          <p:nvPr/>
        </p:nvSpPr>
        <p:spPr>
          <a:xfrm>
            <a:off x="1484113" y="4265652"/>
            <a:ext cx="2754711" cy="33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746558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University Partnerships</a:t>
            </a:r>
          </a:p>
        </p:txBody>
      </p:sp>
      <p:sp>
        <p:nvSpPr>
          <p:cNvPr id="292" name="Text 6"/>
          <p:cNvSpPr txBox="1"/>
          <p:nvPr/>
        </p:nvSpPr>
        <p:spPr>
          <a:xfrm>
            <a:off x="1484113" y="4741188"/>
            <a:ext cx="5889229" cy="323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Official integration with course syllabi and institutional support</a:t>
            </a:r>
          </a:p>
        </p:txBody>
      </p:sp>
      <p:pic>
        <p:nvPicPr>
          <p:cNvPr id="293" name="Image 3" descr="Imag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2010" y="5539442"/>
            <a:ext cx="329804" cy="329804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Text 7"/>
          <p:cNvSpPr txBox="1"/>
          <p:nvPr/>
        </p:nvSpPr>
        <p:spPr>
          <a:xfrm>
            <a:off x="1484114" y="5532715"/>
            <a:ext cx="2947442" cy="33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746558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Review &amp; Rating System</a:t>
            </a:r>
          </a:p>
        </p:txBody>
      </p:sp>
      <p:sp>
        <p:nvSpPr>
          <p:cNvPr id="295" name="Text 8"/>
          <p:cNvSpPr txBox="1"/>
          <p:nvPr/>
        </p:nvSpPr>
        <p:spPr>
          <a:xfrm>
            <a:off x="1484113" y="6008251"/>
            <a:ext cx="5844953" cy="323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Build trust through verified transaction feedback mechanisms</a:t>
            </a:r>
          </a:p>
        </p:txBody>
      </p:sp>
      <p:pic>
        <p:nvPicPr>
          <p:cNvPr id="296" name="Image 4" descr="Imag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2010" y="6806504"/>
            <a:ext cx="329804" cy="329804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Text 9"/>
          <p:cNvSpPr txBox="1"/>
          <p:nvPr/>
        </p:nvSpPr>
        <p:spPr>
          <a:xfrm>
            <a:off x="1484113" y="6799777"/>
            <a:ext cx="2325621" cy="335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746558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Advanced Analytics</a:t>
            </a:r>
          </a:p>
        </p:txBody>
      </p:sp>
      <p:sp>
        <p:nvSpPr>
          <p:cNvPr id="298" name="Text 10"/>
          <p:cNvSpPr txBox="1"/>
          <p:nvPr/>
        </p:nvSpPr>
        <p:spPr>
          <a:xfrm>
            <a:off x="1484113" y="7275314"/>
            <a:ext cx="5341046" cy="323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Admin dashboards tracking trends and platform insights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Text 0"/>
          <p:cNvSpPr txBox="1"/>
          <p:nvPr/>
        </p:nvSpPr>
        <p:spPr>
          <a:xfrm>
            <a:off x="793790" y="1091922"/>
            <a:ext cx="7556422" cy="1387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1100"/>
              </a:lnSpc>
              <a:defRPr sz="8900">
                <a:solidFill>
                  <a:srgbClr val="484237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Book Odyssey</a:t>
            </a:r>
          </a:p>
        </p:txBody>
      </p:sp>
      <p:sp>
        <p:nvSpPr>
          <p:cNvPr id="302" name="Text 1"/>
          <p:cNvSpPr txBox="1"/>
          <p:nvPr/>
        </p:nvSpPr>
        <p:spPr>
          <a:xfrm>
            <a:off x="1133951" y="4522589"/>
            <a:ext cx="7216259" cy="1400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b="1"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Transforming how students access education by making knowledge affordable, sustainable, and community-driven. Our database-backed platform ensures secure transactions whilst reducing the environmental footprint of academic publishing.</a:t>
            </a:r>
          </a:p>
        </p:txBody>
      </p:sp>
      <p:sp>
        <p:nvSpPr>
          <p:cNvPr id="303" name="Shape 2"/>
          <p:cNvSpPr/>
          <p:nvPr/>
        </p:nvSpPr>
        <p:spPr>
          <a:xfrm>
            <a:off x="793790" y="4267437"/>
            <a:ext cx="30481" cy="2324815"/>
          </a:xfrm>
          <a:prstGeom prst="rect">
            <a:avLst/>
          </a:prstGeom>
          <a:solidFill>
            <a:srgbClr val="D3C5B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4" name="Text 3"/>
          <p:cNvSpPr txBox="1"/>
          <p:nvPr/>
        </p:nvSpPr>
        <p:spPr>
          <a:xfrm>
            <a:off x="793790" y="6847402"/>
            <a:ext cx="3896953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Making education accessible, one book at a time.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ext 0"/>
          <p:cNvSpPr txBox="1"/>
          <p:nvPr/>
        </p:nvSpPr>
        <p:spPr>
          <a:xfrm>
            <a:off x="793789" y="1316592"/>
            <a:ext cx="6534672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484237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The Academic Book Crisis</a:t>
            </a:r>
          </a:p>
        </p:txBody>
      </p:sp>
      <p:sp>
        <p:nvSpPr>
          <p:cNvPr id="156" name="Shape 1"/>
          <p:cNvSpPr/>
          <p:nvPr/>
        </p:nvSpPr>
        <p:spPr>
          <a:xfrm>
            <a:off x="793790" y="2365533"/>
            <a:ext cx="3664745" cy="1669853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7" name="Text 2"/>
          <p:cNvSpPr txBox="1"/>
          <p:nvPr/>
        </p:nvSpPr>
        <p:spPr>
          <a:xfrm>
            <a:off x="1020603" y="2592347"/>
            <a:ext cx="2105200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746558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₹15,000-₹25,000</a:t>
            </a:r>
          </a:p>
        </p:txBody>
      </p:sp>
      <p:sp>
        <p:nvSpPr>
          <p:cNvPr id="158" name="Text 3"/>
          <p:cNvSpPr txBox="1"/>
          <p:nvPr/>
        </p:nvSpPr>
        <p:spPr>
          <a:xfrm>
            <a:off x="1020603" y="3082766"/>
            <a:ext cx="3211117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Annual textbook spending per student</a:t>
            </a:r>
          </a:p>
        </p:txBody>
      </p:sp>
      <p:sp>
        <p:nvSpPr>
          <p:cNvPr id="159" name="Shape 4"/>
          <p:cNvSpPr/>
          <p:nvPr/>
        </p:nvSpPr>
        <p:spPr>
          <a:xfrm>
            <a:off x="4685348" y="2365533"/>
            <a:ext cx="3664864" cy="1669853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0" name="Text 5"/>
          <p:cNvSpPr txBox="1"/>
          <p:nvPr/>
        </p:nvSpPr>
        <p:spPr>
          <a:xfrm>
            <a:off x="4912162" y="2592347"/>
            <a:ext cx="571910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746558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68%</a:t>
            </a:r>
          </a:p>
        </p:txBody>
      </p:sp>
      <p:sp>
        <p:nvSpPr>
          <p:cNvPr id="161" name="Text 6"/>
          <p:cNvSpPr txBox="1"/>
          <p:nvPr/>
        </p:nvSpPr>
        <p:spPr>
          <a:xfrm>
            <a:off x="4912162" y="3082766"/>
            <a:ext cx="3211236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Students struggle with book affordability</a:t>
            </a:r>
          </a:p>
        </p:txBody>
      </p:sp>
      <p:sp>
        <p:nvSpPr>
          <p:cNvPr id="162" name="Shape 7"/>
          <p:cNvSpPr/>
          <p:nvPr/>
        </p:nvSpPr>
        <p:spPr>
          <a:xfrm>
            <a:off x="793790" y="4262199"/>
            <a:ext cx="7556421" cy="1306950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3" name="Text 8"/>
          <p:cNvSpPr txBox="1"/>
          <p:nvPr/>
        </p:nvSpPr>
        <p:spPr>
          <a:xfrm>
            <a:off x="1020603" y="4489012"/>
            <a:ext cx="2792922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746558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No Dedicated Solution</a:t>
            </a:r>
          </a:p>
        </p:txBody>
      </p:sp>
      <p:sp>
        <p:nvSpPr>
          <p:cNvPr id="164" name="Text 9"/>
          <p:cNvSpPr txBox="1"/>
          <p:nvPr/>
        </p:nvSpPr>
        <p:spPr>
          <a:xfrm>
            <a:off x="1020604" y="4979432"/>
            <a:ext cx="6193049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Generic marketplaces lack academic focus and charge high fees</a:t>
            </a:r>
          </a:p>
        </p:txBody>
      </p:sp>
      <p:sp>
        <p:nvSpPr>
          <p:cNvPr id="165" name="Text 10"/>
          <p:cNvSpPr txBox="1"/>
          <p:nvPr/>
        </p:nvSpPr>
        <p:spPr>
          <a:xfrm>
            <a:off x="793790" y="5824299"/>
            <a:ext cx="7556422" cy="104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b="1"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pPr>
            <a:r>
              <a:t>Our Solution</a:t>
            </a:r>
            <a:r>
              <a:rPr b="0"/>
              <a:t>: A specialised C2C platform exclusively for academic books with zero listing fees, prioritising educational content and sustainable book circulation.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 0"/>
          <p:cNvSpPr txBox="1"/>
          <p:nvPr/>
        </p:nvSpPr>
        <p:spPr>
          <a:xfrm>
            <a:off x="4720270" y="357850"/>
            <a:ext cx="2387601" cy="530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4300"/>
              </a:lnSpc>
              <a:defRPr b="1" sz="3400">
                <a:solidFill>
                  <a:srgbClr val="48423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ER diagram </a:t>
            </a:r>
          </a:p>
        </p:txBody>
      </p:sp>
      <p:pic>
        <p:nvPicPr>
          <p:cNvPr id="16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3558" y="1119209"/>
            <a:ext cx="10125599" cy="61860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 0"/>
          <p:cNvSpPr txBox="1"/>
          <p:nvPr/>
        </p:nvSpPr>
        <p:spPr>
          <a:xfrm>
            <a:off x="793789" y="2080854"/>
            <a:ext cx="9562233" cy="67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48423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Technical Architecture &amp; Database Design</a:t>
            </a:r>
          </a:p>
        </p:txBody>
      </p:sp>
      <p:sp>
        <p:nvSpPr>
          <p:cNvPr id="171" name="Text 1"/>
          <p:cNvSpPr txBox="1"/>
          <p:nvPr/>
        </p:nvSpPr>
        <p:spPr>
          <a:xfrm>
            <a:off x="793789" y="3356609"/>
            <a:ext cx="2296320" cy="34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400">
                <a:solidFill>
                  <a:srgbClr val="48423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Technology Stack</a:t>
            </a:r>
          </a:p>
        </p:txBody>
      </p:sp>
      <p:sp>
        <p:nvSpPr>
          <p:cNvPr id="172" name="Text 2"/>
          <p:cNvSpPr txBox="1"/>
          <p:nvPr/>
        </p:nvSpPr>
        <p:spPr>
          <a:xfrm>
            <a:off x="793789" y="3937753"/>
            <a:ext cx="5623857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Frontend: React.js with Component-Based Architecture</a:t>
            </a:r>
          </a:p>
        </p:txBody>
      </p:sp>
      <p:sp>
        <p:nvSpPr>
          <p:cNvPr id="173" name="Text 3"/>
          <p:cNvSpPr txBox="1"/>
          <p:nvPr/>
        </p:nvSpPr>
        <p:spPr>
          <a:xfrm>
            <a:off x="793789" y="4379952"/>
            <a:ext cx="4693420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Backend: Node.js + Express.js (RESTful API)</a:t>
            </a:r>
          </a:p>
        </p:txBody>
      </p:sp>
      <p:sp>
        <p:nvSpPr>
          <p:cNvPr id="174" name="Text 4"/>
          <p:cNvSpPr txBox="1"/>
          <p:nvPr/>
        </p:nvSpPr>
        <p:spPr>
          <a:xfrm>
            <a:off x="793789" y="4822149"/>
            <a:ext cx="4559432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Database: MySQL with Normalised Schema</a:t>
            </a:r>
          </a:p>
        </p:txBody>
      </p:sp>
      <p:sp>
        <p:nvSpPr>
          <p:cNvPr id="175" name="Text 5"/>
          <p:cNvSpPr txBox="1"/>
          <p:nvPr/>
        </p:nvSpPr>
        <p:spPr>
          <a:xfrm>
            <a:off x="793789" y="5264348"/>
            <a:ext cx="4371363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Real-time: WebSocket (Socket.io) for chat</a:t>
            </a:r>
          </a:p>
        </p:txBody>
      </p:sp>
      <p:sp>
        <p:nvSpPr>
          <p:cNvPr id="176" name="Text 6"/>
          <p:cNvSpPr txBox="1"/>
          <p:nvPr/>
        </p:nvSpPr>
        <p:spPr>
          <a:xfrm>
            <a:off x="793789" y="5706547"/>
            <a:ext cx="4199633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Storage: Cloudinary/AWS S3 for images</a:t>
            </a:r>
          </a:p>
        </p:txBody>
      </p:sp>
      <p:sp>
        <p:nvSpPr>
          <p:cNvPr id="177" name="Text 7"/>
          <p:cNvSpPr txBox="1"/>
          <p:nvPr/>
        </p:nvSpPr>
        <p:spPr>
          <a:xfrm>
            <a:off x="7599520" y="3356609"/>
            <a:ext cx="3738316" cy="34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400">
                <a:solidFill>
                  <a:srgbClr val="48423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Database Schema Highlights</a:t>
            </a:r>
          </a:p>
        </p:txBody>
      </p:sp>
      <p:sp>
        <p:nvSpPr>
          <p:cNvPr id="178" name="Text 8"/>
          <p:cNvSpPr txBox="1"/>
          <p:nvPr/>
        </p:nvSpPr>
        <p:spPr>
          <a:xfrm>
            <a:off x="7599520" y="3937753"/>
            <a:ext cx="4924184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8 Interconnected Tables with referential integrity</a:t>
            </a:r>
          </a:p>
        </p:txBody>
      </p:sp>
      <p:sp>
        <p:nvSpPr>
          <p:cNvPr id="179" name="Text 9"/>
          <p:cNvSpPr txBox="1"/>
          <p:nvPr/>
        </p:nvSpPr>
        <p:spPr>
          <a:xfrm>
            <a:off x="7599520" y="4379952"/>
            <a:ext cx="4170432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Normalised to 3NF (Third Normal Form)</a:t>
            </a:r>
          </a:p>
        </p:txBody>
      </p:sp>
      <p:sp>
        <p:nvSpPr>
          <p:cNvPr id="180" name="Text 10"/>
          <p:cNvSpPr txBox="1"/>
          <p:nvPr/>
        </p:nvSpPr>
        <p:spPr>
          <a:xfrm>
            <a:off x="7599520" y="4822149"/>
            <a:ext cx="5299585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Foreign keys, unique constraints, ENUM validations</a:t>
            </a:r>
          </a:p>
        </p:txBody>
      </p:sp>
      <p:sp>
        <p:nvSpPr>
          <p:cNvPr id="181" name="Text 11"/>
          <p:cNvSpPr txBox="1"/>
          <p:nvPr/>
        </p:nvSpPr>
        <p:spPr>
          <a:xfrm>
            <a:off x="7599520" y="5264348"/>
            <a:ext cx="4447686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CASCADE operations for data consistency</a:t>
            </a:r>
          </a:p>
        </p:txBody>
      </p:sp>
      <p:sp>
        <p:nvSpPr>
          <p:cNvPr id="182" name="Text 12"/>
          <p:cNvSpPr txBox="1"/>
          <p:nvPr/>
        </p:nvSpPr>
        <p:spPr>
          <a:xfrm>
            <a:off x="7599520" y="5706547"/>
            <a:ext cx="5012104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Indexed columns: user_id, listing_id, category_id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 0"/>
          <p:cNvSpPr txBox="1"/>
          <p:nvPr/>
        </p:nvSpPr>
        <p:spPr>
          <a:xfrm>
            <a:off x="793789" y="1251109"/>
            <a:ext cx="8524033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484237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Innovative &amp; Sustainable Features</a:t>
            </a:r>
          </a:p>
        </p:txBody>
      </p:sp>
      <p:sp>
        <p:nvSpPr>
          <p:cNvPr id="185" name="Text 1"/>
          <p:cNvSpPr txBox="1"/>
          <p:nvPr/>
        </p:nvSpPr>
        <p:spPr>
          <a:xfrm>
            <a:off x="2209036" y="2452807"/>
            <a:ext cx="2823617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700"/>
              </a:lnSpc>
              <a:defRPr sz="2200">
                <a:solidFill>
                  <a:srgbClr val="746558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Intelligent Prioritisation</a:t>
            </a:r>
          </a:p>
        </p:txBody>
      </p:sp>
      <p:sp>
        <p:nvSpPr>
          <p:cNvPr id="186" name="Text 2"/>
          <p:cNvSpPr txBox="1"/>
          <p:nvPr/>
        </p:nvSpPr>
        <p:spPr>
          <a:xfrm>
            <a:off x="793790" y="2943225"/>
            <a:ext cx="4238863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2800"/>
              </a:lnSpc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Educational books ranked higher, category filtering, location-aware search</a:t>
            </a:r>
          </a:p>
        </p:txBody>
      </p:sp>
      <p:pic>
        <p:nvPicPr>
          <p:cNvPr id="18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2652" y="2413516"/>
            <a:ext cx="4564976" cy="4564975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ext 3"/>
          <p:cNvSpPr txBox="1"/>
          <p:nvPr/>
        </p:nvSpPr>
        <p:spPr>
          <a:xfrm>
            <a:off x="9597628" y="2452807"/>
            <a:ext cx="1953767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746558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Flexible Models</a:t>
            </a:r>
          </a:p>
        </p:txBody>
      </p:sp>
      <p:sp>
        <p:nvSpPr>
          <p:cNvPr id="189" name="Text 4"/>
          <p:cNvSpPr txBox="1"/>
          <p:nvPr/>
        </p:nvSpPr>
        <p:spPr>
          <a:xfrm>
            <a:off x="9597628" y="2943225"/>
            <a:ext cx="4238983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Sell, Exchange, or Hybrid—matching student preferences perfectly</a:t>
            </a:r>
          </a:p>
        </p:txBody>
      </p:sp>
      <p:pic>
        <p:nvPicPr>
          <p:cNvPr id="190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32652" y="2413516"/>
            <a:ext cx="4564976" cy="4564975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ext 5"/>
          <p:cNvSpPr txBox="1"/>
          <p:nvPr/>
        </p:nvSpPr>
        <p:spPr>
          <a:xfrm>
            <a:off x="10051256" y="4087772"/>
            <a:ext cx="1658951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746558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Sustainability</a:t>
            </a:r>
          </a:p>
        </p:txBody>
      </p:sp>
      <p:sp>
        <p:nvSpPr>
          <p:cNvPr id="192" name="Text 6"/>
          <p:cNvSpPr txBox="1"/>
          <p:nvPr/>
        </p:nvSpPr>
        <p:spPr>
          <a:xfrm>
            <a:off x="10051256" y="4578191"/>
            <a:ext cx="3785354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Extends book lifecycle 3-5 years, reduces carbon footprint significantly</a:t>
            </a:r>
          </a:p>
        </p:txBody>
      </p:sp>
      <p:pic>
        <p:nvPicPr>
          <p:cNvPr id="193" name="Image 4" descr="Imag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32652" y="2413516"/>
            <a:ext cx="4564976" cy="4564975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ext 7"/>
          <p:cNvSpPr txBox="1"/>
          <p:nvPr/>
        </p:nvSpPr>
        <p:spPr>
          <a:xfrm>
            <a:off x="9597628" y="5722858"/>
            <a:ext cx="1876004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746558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Real-time Chat</a:t>
            </a:r>
          </a:p>
        </p:txBody>
      </p:sp>
      <p:sp>
        <p:nvSpPr>
          <p:cNvPr id="195" name="Text 8"/>
          <p:cNvSpPr txBox="1"/>
          <p:nvPr/>
        </p:nvSpPr>
        <p:spPr>
          <a:xfrm>
            <a:off x="9597628" y="6213276"/>
            <a:ext cx="4238983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Instant WebSocket communication between buyers and sellers</a:t>
            </a:r>
          </a:p>
        </p:txBody>
      </p:sp>
      <p:pic>
        <p:nvPicPr>
          <p:cNvPr id="196" name="Image 6" descr="Imag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32652" y="2413516"/>
            <a:ext cx="4564976" cy="4564975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ext 9"/>
          <p:cNvSpPr txBox="1"/>
          <p:nvPr/>
        </p:nvSpPr>
        <p:spPr>
          <a:xfrm>
            <a:off x="3048463" y="5722858"/>
            <a:ext cx="1984190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700"/>
              </a:lnSpc>
              <a:defRPr sz="2200">
                <a:solidFill>
                  <a:srgbClr val="746558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Wishlist System</a:t>
            </a:r>
          </a:p>
        </p:txBody>
      </p:sp>
      <p:sp>
        <p:nvSpPr>
          <p:cNvPr id="198" name="Text 10"/>
          <p:cNvSpPr txBox="1"/>
          <p:nvPr/>
        </p:nvSpPr>
        <p:spPr>
          <a:xfrm>
            <a:off x="793790" y="6213276"/>
            <a:ext cx="4238863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2800"/>
              </a:lnSpc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Availability notifications keep users informed instantly</a:t>
            </a:r>
          </a:p>
        </p:txBody>
      </p:sp>
      <p:pic>
        <p:nvPicPr>
          <p:cNvPr id="199" name="Image 8" descr="Image 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32652" y="2413516"/>
            <a:ext cx="4564976" cy="4564975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ext 11"/>
          <p:cNvSpPr txBox="1"/>
          <p:nvPr/>
        </p:nvSpPr>
        <p:spPr>
          <a:xfrm>
            <a:off x="1941355" y="4087772"/>
            <a:ext cx="2637669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700"/>
              </a:lnSpc>
              <a:defRPr sz="2200">
                <a:solidFill>
                  <a:srgbClr val="746558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Condition Verification</a:t>
            </a:r>
          </a:p>
        </p:txBody>
      </p:sp>
      <p:sp>
        <p:nvSpPr>
          <p:cNvPr id="201" name="Text 12"/>
          <p:cNvSpPr txBox="1"/>
          <p:nvPr/>
        </p:nvSpPr>
        <p:spPr>
          <a:xfrm>
            <a:off x="793789" y="4578191"/>
            <a:ext cx="3785236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2800"/>
              </a:lnSpc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Ratings from New to Used with photo verification</a:t>
            </a:r>
          </a:p>
        </p:txBody>
      </p:sp>
      <p:pic>
        <p:nvPicPr>
          <p:cNvPr id="202" name="Image 10" descr="Image 10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32652" y="2413516"/>
            <a:ext cx="4564976" cy="4564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212205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ext 0"/>
          <p:cNvSpPr txBox="1"/>
          <p:nvPr/>
        </p:nvSpPr>
        <p:spPr>
          <a:xfrm>
            <a:off x="594121" y="2589727"/>
            <a:ext cx="6852544" cy="512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100"/>
              </a:lnSpc>
              <a:defRPr sz="3300">
                <a:solidFill>
                  <a:srgbClr val="484237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System Workflow &amp; User Experience</a:t>
            </a:r>
          </a:p>
        </p:txBody>
      </p:sp>
      <p:pic>
        <p:nvPicPr>
          <p:cNvPr id="206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122" y="3629381"/>
            <a:ext cx="6636188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Text 1"/>
          <p:cNvSpPr txBox="1"/>
          <p:nvPr/>
        </p:nvSpPr>
        <p:spPr>
          <a:xfrm>
            <a:off x="763785" y="4308276"/>
            <a:ext cx="1921373" cy="249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746558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Registration &amp; Profile</a:t>
            </a:r>
          </a:p>
        </p:txBody>
      </p:sp>
      <p:sp>
        <p:nvSpPr>
          <p:cNvPr id="208" name="Text 2"/>
          <p:cNvSpPr txBox="1"/>
          <p:nvPr/>
        </p:nvSpPr>
        <p:spPr>
          <a:xfrm>
            <a:off x="763785" y="4675227"/>
            <a:ext cx="3509387" cy="251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Set up account and complete profile information</a:t>
            </a:r>
          </a:p>
        </p:txBody>
      </p:sp>
      <p:pic>
        <p:nvPicPr>
          <p:cNvPr id="209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99973" y="3374826"/>
            <a:ext cx="6636306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 3"/>
          <p:cNvSpPr txBox="1"/>
          <p:nvPr/>
        </p:nvSpPr>
        <p:spPr>
          <a:xfrm>
            <a:off x="7569637" y="4053721"/>
            <a:ext cx="1266429" cy="249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746558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Create Listing</a:t>
            </a:r>
          </a:p>
        </p:txBody>
      </p:sp>
      <p:sp>
        <p:nvSpPr>
          <p:cNvPr id="211" name="Text 4"/>
          <p:cNvSpPr txBox="1"/>
          <p:nvPr/>
        </p:nvSpPr>
        <p:spPr>
          <a:xfrm>
            <a:off x="7569637" y="4420672"/>
            <a:ext cx="3646271" cy="251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Multi-step form: Details, Images, Pricing, Location</a:t>
            </a:r>
          </a:p>
        </p:txBody>
      </p:sp>
      <p:pic>
        <p:nvPicPr>
          <p:cNvPr id="212" name="Image 3" descr="Imag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122" y="5540692"/>
            <a:ext cx="6636188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ext 5"/>
          <p:cNvSpPr txBox="1"/>
          <p:nvPr/>
        </p:nvSpPr>
        <p:spPr>
          <a:xfrm>
            <a:off x="763785" y="6219587"/>
            <a:ext cx="2237483" cy="249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746558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Activate &amp; Communicate</a:t>
            </a:r>
          </a:p>
        </p:txBody>
      </p:sp>
      <p:sp>
        <p:nvSpPr>
          <p:cNvPr id="214" name="Text 6"/>
          <p:cNvSpPr txBox="1"/>
          <p:nvPr/>
        </p:nvSpPr>
        <p:spPr>
          <a:xfrm>
            <a:off x="763785" y="6586538"/>
            <a:ext cx="4252257" cy="251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Listing goes live, receive buyer requests via real-time chat</a:t>
            </a:r>
          </a:p>
        </p:txBody>
      </p:sp>
      <p:pic>
        <p:nvPicPr>
          <p:cNvPr id="215" name="Image 4" descr="Imag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99973" y="5286137"/>
            <a:ext cx="6636306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ext 7"/>
          <p:cNvSpPr txBox="1"/>
          <p:nvPr/>
        </p:nvSpPr>
        <p:spPr>
          <a:xfrm>
            <a:off x="7569637" y="5965030"/>
            <a:ext cx="1989436" cy="249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746558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Complete Transaction</a:t>
            </a:r>
          </a:p>
        </p:txBody>
      </p:sp>
      <p:sp>
        <p:nvSpPr>
          <p:cNvPr id="217" name="Text 8"/>
          <p:cNvSpPr txBox="1"/>
          <p:nvPr/>
        </p:nvSpPr>
        <p:spPr>
          <a:xfrm>
            <a:off x="7569637" y="6331982"/>
            <a:ext cx="3958978" cy="251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Negotiate, exchange, or purchase—then mark as sold</a:t>
            </a:r>
          </a:p>
        </p:txBody>
      </p:sp>
      <p:sp>
        <p:nvSpPr>
          <p:cNvPr id="218" name="Text 9"/>
          <p:cNvSpPr txBox="1"/>
          <p:nvPr/>
        </p:nvSpPr>
        <p:spPr>
          <a:xfrm>
            <a:off x="594121" y="7218759"/>
            <a:ext cx="13442158" cy="518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100"/>
              </a:lnSpc>
              <a:defRPr b="1" sz="13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pPr>
            <a:r>
              <a:t>API Structure</a:t>
            </a:r>
            <a:r>
              <a:rPr b="0"/>
              <a:t>: Authentication via JWT (20+ RESTful endpoints), Listings CRUD with search/filter, WebSocket chat initiation, and Wishlist management with user-listing uniqueness constraints.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2829998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Text 0"/>
          <p:cNvSpPr txBox="1"/>
          <p:nvPr/>
        </p:nvSpPr>
        <p:spPr>
          <a:xfrm>
            <a:off x="792360" y="3452574"/>
            <a:ext cx="6379420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484237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Societal Impact &amp; Results</a:t>
            </a:r>
          </a:p>
        </p:txBody>
      </p:sp>
      <p:sp>
        <p:nvSpPr>
          <p:cNvPr id="222" name="Text 1"/>
          <p:cNvSpPr txBox="1"/>
          <p:nvPr/>
        </p:nvSpPr>
        <p:spPr>
          <a:xfrm>
            <a:off x="792360" y="4725947"/>
            <a:ext cx="2870276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484237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Direct Student Benefits</a:t>
            </a:r>
          </a:p>
        </p:txBody>
      </p:sp>
      <p:sp>
        <p:nvSpPr>
          <p:cNvPr id="223" name="Text 2"/>
          <p:cNvSpPr txBox="1"/>
          <p:nvPr/>
        </p:nvSpPr>
        <p:spPr>
          <a:xfrm>
            <a:off x="792360" y="5306019"/>
            <a:ext cx="4398034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800"/>
              </a:lnSpc>
              <a:buSzPct val="100000"/>
              <a:buChar char="•"/>
              <a:defRPr b="1"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pPr>
            <a:r>
              <a:t>60-70% Cost Savings</a:t>
            </a:r>
            <a:r>
              <a:rPr b="0"/>
              <a:t>: ₹10,000+ per year</a:t>
            </a:r>
          </a:p>
        </p:txBody>
      </p:sp>
      <p:sp>
        <p:nvSpPr>
          <p:cNvPr id="224" name="Text 3"/>
          <p:cNvSpPr txBox="1"/>
          <p:nvPr/>
        </p:nvSpPr>
        <p:spPr>
          <a:xfrm>
            <a:off x="792360" y="5747503"/>
            <a:ext cx="4063747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Access to rare and out-of-print editions</a:t>
            </a:r>
          </a:p>
        </p:txBody>
      </p:sp>
      <p:sp>
        <p:nvSpPr>
          <p:cNvPr id="225" name="Text 4"/>
          <p:cNvSpPr txBox="1"/>
          <p:nvPr/>
        </p:nvSpPr>
        <p:spPr>
          <a:xfrm>
            <a:off x="792360" y="6188988"/>
            <a:ext cx="5227478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Community connection with peers in same courses</a:t>
            </a:r>
          </a:p>
        </p:txBody>
      </p:sp>
      <p:sp>
        <p:nvSpPr>
          <p:cNvPr id="226" name="Text 5"/>
          <p:cNvSpPr txBox="1"/>
          <p:nvPr/>
        </p:nvSpPr>
        <p:spPr>
          <a:xfrm>
            <a:off x="7598926" y="4725947"/>
            <a:ext cx="2714750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484237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Environmental Impact</a:t>
            </a:r>
          </a:p>
        </p:txBody>
      </p:sp>
      <p:sp>
        <p:nvSpPr>
          <p:cNvPr id="227" name="Text 6"/>
          <p:cNvSpPr txBox="1"/>
          <p:nvPr/>
        </p:nvSpPr>
        <p:spPr>
          <a:xfrm>
            <a:off x="7598926" y="5306019"/>
            <a:ext cx="3811898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Each reused book saves 7.5 kg CO₂</a:t>
            </a:r>
          </a:p>
        </p:txBody>
      </p:sp>
      <p:sp>
        <p:nvSpPr>
          <p:cNvPr id="228" name="Text 7"/>
          <p:cNvSpPr txBox="1"/>
          <p:nvPr/>
        </p:nvSpPr>
        <p:spPr>
          <a:xfrm>
            <a:off x="7598926" y="5747503"/>
            <a:ext cx="3554252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Circulate 10,000+ books annually</a:t>
            </a:r>
          </a:p>
        </p:txBody>
      </p:sp>
      <p:sp>
        <p:nvSpPr>
          <p:cNvPr id="229" name="Text 8"/>
          <p:cNvSpPr txBox="1"/>
          <p:nvPr/>
        </p:nvSpPr>
        <p:spPr>
          <a:xfrm>
            <a:off x="7598926" y="6188988"/>
            <a:ext cx="4423861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Extend book lifespan from 1-2 to 5-7 years</a:t>
            </a:r>
          </a:p>
        </p:txBody>
      </p:sp>
      <p:sp>
        <p:nvSpPr>
          <p:cNvPr id="230" name="Text 9"/>
          <p:cNvSpPr txBox="1"/>
          <p:nvPr/>
        </p:nvSpPr>
        <p:spPr>
          <a:xfrm>
            <a:off x="792360" y="6885145"/>
            <a:ext cx="13045680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b="1"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pPr>
            <a:r>
              <a:t>Zero platform fees</a:t>
            </a:r>
            <a:r>
              <a:rPr b="0"/>
              <a:t> create a sustainable marketplace that reduces financial barriers to education whilst promoting circular economy principles.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 0"/>
          <p:cNvSpPr txBox="1"/>
          <p:nvPr/>
        </p:nvSpPr>
        <p:spPr>
          <a:xfrm>
            <a:off x="793790" y="1286828"/>
            <a:ext cx="2092921" cy="679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48423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Results : </a:t>
            </a:r>
          </a:p>
        </p:txBody>
      </p:sp>
      <p:pic>
        <p:nvPicPr>
          <p:cNvPr id="23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90" y="2590918"/>
            <a:ext cx="3978117" cy="2585681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Text 1"/>
          <p:cNvSpPr txBox="1"/>
          <p:nvPr/>
        </p:nvSpPr>
        <p:spPr>
          <a:xfrm>
            <a:off x="793789" y="5431749"/>
            <a:ext cx="1868365" cy="332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484237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Login (seller)</a:t>
            </a:r>
          </a:p>
        </p:txBody>
      </p:sp>
      <p:sp>
        <p:nvSpPr>
          <p:cNvPr id="235" name="Text 2"/>
          <p:cNvSpPr txBox="1"/>
          <p:nvPr/>
        </p:nvSpPr>
        <p:spPr>
          <a:xfrm>
            <a:off x="793789" y="6012893"/>
            <a:ext cx="3978118" cy="686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74655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 example of successful login attempt from </a:t>
            </a:r>
            <a:r>
              <a:rPr b="1"/>
              <a:t>seller</a:t>
            </a:r>
          </a:p>
        </p:txBody>
      </p:sp>
      <p:pic>
        <p:nvPicPr>
          <p:cNvPr id="236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2927" y="2590918"/>
            <a:ext cx="3978118" cy="2585681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Text 3"/>
          <p:cNvSpPr txBox="1"/>
          <p:nvPr/>
        </p:nvSpPr>
        <p:spPr>
          <a:xfrm>
            <a:off x="5332927" y="5431749"/>
            <a:ext cx="2146401" cy="334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48423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Buyer - dashboard </a:t>
            </a:r>
          </a:p>
        </p:txBody>
      </p:sp>
      <p:sp>
        <p:nvSpPr>
          <p:cNvPr id="238" name="Text 4"/>
          <p:cNvSpPr txBox="1"/>
          <p:nvPr/>
        </p:nvSpPr>
        <p:spPr>
          <a:xfrm>
            <a:off x="5332927" y="6012893"/>
            <a:ext cx="3978118" cy="686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74655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 example of successful login attempt from </a:t>
            </a:r>
            <a:r>
              <a:rPr b="1"/>
              <a:t>Buyer</a:t>
            </a:r>
          </a:p>
        </p:txBody>
      </p:sp>
      <p:pic>
        <p:nvPicPr>
          <p:cNvPr id="239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72067" y="2590918"/>
            <a:ext cx="3978117" cy="258568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 5"/>
          <p:cNvSpPr txBox="1"/>
          <p:nvPr/>
        </p:nvSpPr>
        <p:spPr>
          <a:xfrm>
            <a:off x="9872067" y="5431749"/>
            <a:ext cx="1944626" cy="334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48423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Seller Dashboard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1409" y="2590800"/>
            <a:ext cx="3962877" cy="2721888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Text 1"/>
          <p:cNvSpPr txBox="1"/>
          <p:nvPr/>
        </p:nvSpPr>
        <p:spPr>
          <a:xfrm>
            <a:off x="793789" y="5754647"/>
            <a:ext cx="1519388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484237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Chat option </a:t>
            </a:r>
          </a:p>
        </p:txBody>
      </p:sp>
      <p:pic>
        <p:nvPicPr>
          <p:cNvPr id="244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2927" y="2630804"/>
            <a:ext cx="3978118" cy="225159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Text 3"/>
          <p:cNvSpPr txBox="1"/>
          <p:nvPr/>
        </p:nvSpPr>
        <p:spPr>
          <a:xfrm>
            <a:off x="5332927" y="5137546"/>
            <a:ext cx="1500282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b="1" sz="1700">
                <a:solidFill>
                  <a:srgbClr val="746558"/>
                </a:solidFill>
                <a:latin typeface="Gelasio"/>
                <a:ea typeface="Gelasio"/>
                <a:cs typeface="Gelasio"/>
                <a:sym typeface="Gelasio"/>
              </a:defRPr>
            </a:lvl1pPr>
          </a:lstStyle>
          <a:p>
            <a:pPr/>
            <a:r>
              <a:t>Selling a Book</a:t>
            </a:r>
          </a:p>
        </p:txBody>
      </p:sp>
      <p:pic>
        <p:nvPicPr>
          <p:cNvPr id="246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72067" y="2630804"/>
            <a:ext cx="3978117" cy="2269451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ext 5"/>
          <p:cNvSpPr txBox="1"/>
          <p:nvPr/>
        </p:nvSpPr>
        <p:spPr>
          <a:xfrm>
            <a:off x="9872067" y="5155405"/>
            <a:ext cx="2591012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484237"/>
                </a:solidFill>
                <a:latin typeface="Gelasio Semi Bold"/>
                <a:ea typeface="Gelasio Semi Bold"/>
                <a:cs typeface="Gelasio Semi Bold"/>
                <a:sym typeface="Gelasio Semi Bold"/>
              </a:defRPr>
            </a:lvl1pPr>
          </a:lstStyle>
          <a:p>
            <a:pPr/>
            <a:r>
              <a:t>Details about a Book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